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F4"/>
    <a:srgbClr val="F2F4F5"/>
    <a:srgbClr val="EDEFF0"/>
    <a:srgbClr val="0E0C0B"/>
    <a:srgbClr val="F0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23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21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91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37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4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393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6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50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29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994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925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8100F-056D-491D-82A5-BC1820B6F525}" type="datetimeFigureOut">
              <a:rPr lang="it-IT" smtClean="0"/>
              <a:t>07/06/2018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8F5D8-4323-4BF4-AA13-00CA061BB31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490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253803" y="2743199"/>
            <a:ext cx="725080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/>
              <a:t>ORM e JPA ( Java Persistence API )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23601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99" y="548163"/>
            <a:ext cx="8049295" cy="576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90" y="1125751"/>
            <a:ext cx="10058400" cy="4025798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176903" y="2687889"/>
            <a:ext cx="9890974" cy="901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51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70" y="669701"/>
            <a:ext cx="8606230" cy="484533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" y="1397389"/>
            <a:ext cx="3366041" cy="2195816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09093" y="4005332"/>
            <a:ext cx="285911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FF0000"/>
                </a:solidFill>
              </a:rPr>
              <a:t>Copiare il file tomee.xml all’interno della copia in </a:t>
            </a:r>
            <a:r>
              <a:rPr lang="it-IT" b="1" dirty="0" err="1" smtClean="0">
                <a:solidFill>
                  <a:srgbClr val="FF0000"/>
                </a:solidFill>
              </a:rPr>
              <a:t>Eclipse</a:t>
            </a:r>
            <a:endParaRPr lang="it-IT" b="1" dirty="0">
              <a:solidFill>
                <a:srgbClr val="FF0000"/>
              </a:solidFill>
            </a:endParaRPr>
          </a:p>
        </p:txBody>
      </p:sp>
      <p:cxnSp>
        <p:nvCxnSpPr>
          <p:cNvPr id="6" name="Connettore 2 5"/>
          <p:cNvCxnSpPr/>
          <p:nvPr/>
        </p:nvCxnSpPr>
        <p:spPr>
          <a:xfrm>
            <a:off x="244698" y="3206842"/>
            <a:ext cx="5795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>
            <a:off x="270456" y="3193963"/>
            <a:ext cx="0" cy="8113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2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219718" y="2833352"/>
            <a:ext cx="57568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/>
              <a:t>L’</a:t>
            </a:r>
            <a:r>
              <a:rPr lang="it-IT" sz="3600" dirty="0" err="1" smtClean="0"/>
              <a:t>EntityManager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694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36" y="556058"/>
            <a:ext cx="10058400" cy="56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" y="590798"/>
            <a:ext cx="10058400" cy="55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40" y="592094"/>
            <a:ext cx="10058400" cy="48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2898140"/>
            <a:ext cx="9901208" cy="3798880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41669" y="90150"/>
            <a:ext cx="11694016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Unità di persistenza</a:t>
            </a:r>
          </a:p>
          <a:p>
            <a:r>
              <a:rPr lang="it-IT" sz="2400" dirty="0" smtClean="0"/>
              <a:t>Consente di specificare quale data source vogliamo usare, le modalità di caching e altro ancora.</a:t>
            </a:r>
          </a:p>
          <a:p>
            <a:endParaRPr lang="it-IT" sz="2400" dirty="0"/>
          </a:p>
          <a:p>
            <a:r>
              <a:rPr lang="it-IT" sz="2400" dirty="0" smtClean="0"/>
              <a:t>È definita nel file </a:t>
            </a:r>
            <a:r>
              <a:rPr lang="it-IT" sz="2400" b="1" dirty="0" smtClean="0"/>
              <a:t>persistence.xml</a:t>
            </a:r>
            <a:r>
              <a:rPr lang="it-IT" sz="2400" dirty="0" smtClean="0"/>
              <a:t> mediante il tag </a:t>
            </a:r>
            <a:r>
              <a:rPr lang="it-IT" sz="2400" b="1" dirty="0" smtClean="0"/>
              <a:t>&lt;persistence-unit&gt;……&lt;/persistence-unit&gt;</a:t>
            </a:r>
          </a:p>
          <a:p>
            <a:r>
              <a:rPr lang="it-IT" sz="2400" dirty="0" smtClean="0"/>
              <a:t>Il persistence.xml si deve trovare nella cartella WEB-INF se il progetto è WAR, nella cartella META-INF se il progetto è EAR.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2471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72744" y="2704559"/>
            <a:ext cx="721216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smtClean="0"/>
              <a:t>Utilizzo di JPA con un EJB session stateless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35569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80" y="1125849"/>
            <a:ext cx="4342857" cy="1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5" y="2714823"/>
            <a:ext cx="5761905" cy="212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362" y="2714823"/>
            <a:ext cx="5714286" cy="2123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50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8" y="585494"/>
            <a:ext cx="10058400" cy="540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22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85" y="297784"/>
            <a:ext cx="8319752" cy="6032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tangolo 3"/>
          <p:cNvSpPr/>
          <p:nvPr/>
        </p:nvSpPr>
        <p:spPr>
          <a:xfrm>
            <a:off x="2331076" y="1631821"/>
            <a:ext cx="5640947" cy="901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2 5"/>
          <p:cNvCxnSpPr/>
          <p:nvPr/>
        </p:nvCxnSpPr>
        <p:spPr>
          <a:xfrm flipH="1">
            <a:off x="3709115" y="2305318"/>
            <a:ext cx="412124" cy="2009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94" y="695460"/>
            <a:ext cx="9844127" cy="540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7404"/>
            <a:ext cx="5345871" cy="172086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34" y="2262301"/>
            <a:ext cx="10754183" cy="212709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34" y="4229766"/>
            <a:ext cx="6842715" cy="57022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35" y="4763098"/>
            <a:ext cx="6089202" cy="5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7" y="149008"/>
            <a:ext cx="10058400" cy="234213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33" y="2743285"/>
            <a:ext cx="6933333" cy="137142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33" y="4212886"/>
            <a:ext cx="4847619" cy="2209524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2305318" y="5331855"/>
            <a:ext cx="4520485" cy="13265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30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0" y="970339"/>
            <a:ext cx="11371497" cy="43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7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2" y="740684"/>
            <a:ext cx="10948958" cy="43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" y="126172"/>
            <a:ext cx="9771428" cy="212381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" y="2249982"/>
            <a:ext cx="5333333" cy="245714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02" y="2249982"/>
            <a:ext cx="6180952" cy="26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30" y="3091775"/>
            <a:ext cx="4028571" cy="170476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65" y="2909087"/>
            <a:ext cx="5571429" cy="3209524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081825" y="231818"/>
            <a:ext cx="10406130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 smtClean="0"/>
              <a:t>Mappare Entity su più tabelle.</a:t>
            </a:r>
          </a:p>
          <a:p>
            <a:endParaRPr lang="it-IT" sz="2000" b="1" dirty="0"/>
          </a:p>
          <a:p>
            <a:r>
              <a:rPr lang="it-IT" sz="2000" b="1" dirty="0" smtClean="0"/>
              <a:t>Per esigenze di programmazione potrebbe convenire raggruppare i campi della seconda tabella in una nuova classe, senza che quest’ultima venga annotata come Entity.</a:t>
            </a:r>
          </a:p>
          <a:p>
            <a:endParaRPr lang="it-IT" sz="2000" b="1" dirty="0"/>
          </a:p>
          <a:p>
            <a:r>
              <a:rPr lang="it-IT" sz="2000" b="1" dirty="0" smtClean="0"/>
              <a:t>Per fare questo abbiamo 2 annotations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2000" b="1" dirty="0" smtClean="0">
                <a:solidFill>
                  <a:srgbClr val="FF0000"/>
                </a:solidFill>
              </a:rPr>
              <a:t>@</a:t>
            </a:r>
            <a:r>
              <a:rPr lang="it-IT" sz="2000" b="1" dirty="0" err="1" smtClean="0">
                <a:solidFill>
                  <a:srgbClr val="FF0000"/>
                </a:solidFill>
              </a:rPr>
              <a:t>Embeddable</a:t>
            </a:r>
            <a:r>
              <a:rPr lang="it-IT" sz="2000" b="1" dirty="0" smtClean="0">
                <a:solidFill>
                  <a:srgbClr val="FF0000"/>
                </a:solidFill>
              </a:rPr>
              <a:t> </a:t>
            </a:r>
            <a:r>
              <a:rPr lang="it-IT" sz="2000" b="1" dirty="0" smtClean="0"/>
              <a:t>sulla classe che contiene gli attributi mappati sulla seconda tabella.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sz="2000" b="1" dirty="0" smtClean="0">
                <a:solidFill>
                  <a:srgbClr val="FF0000"/>
                </a:solidFill>
              </a:rPr>
              <a:t>@Embedded </a:t>
            </a:r>
            <a:r>
              <a:rPr lang="it-IT" sz="2000" b="1" dirty="0" smtClean="0"/>
              <a:t>sul </a:t>
            </a:r>
            <a:r>
              <a:rPr lang="it-IT" sz="2000" b="1" dirty="0" err="1" smtClean="0"/>
              <a:t>getter</a:t>
            </a:r>
            <a:r>
              <a:rPr lang="it-IT" sz="2000" b="1" dirty="0" smtClean="0"/>
              <a:t> della variabile di istanza della prima classe associata alla nuova classe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95886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91" y="561036"/>
            <a:ext cx="10058400" cy="55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58" y="1571426"/>
            <a:ext cx="11099506" cy="406952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2266682" y="309093"/>
            <a:ext cx="757277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smtClean="0"/>
              <a:t>One-To-</a:t>
            </a:r>
            <a:r>
              <a:rPr lang="it-IT" sz="2800" b="1" dirty="0" err="1" smtClean="0"/>
              <a:t>Many</a:t>
            </a:r>
            <a:r>
              <a:rPr lang="it-IT" sz="2800" b="1" dirty="0" smtClean="0"/>
              <a:t> e </a:t>
            </a:r>
            <a:r>
              <a:rPr lang="it-IT" sz="2800" b="1" dirty="0" err="1" smtClean="0"/>
              <a:t>Many</a:t>
            </a:r>
            <a:r>
              <a:rPr lang="it-IT" sz="2800" b="1" dirty="0" smtClean="0"/>
              <a:t>-To-</a:t>
            </a:r>
            <a:r>
              <a:rPr lang="it-IT" sz="2800" b="1" dirty="0" err="1" smtClean="0"/>
              <a:t>One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199151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02" y="559954"/>
            <a:ext cx="10058400" cy="57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81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1532" y="2446985"/>
            <a:ext cx="6529589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/>
              <a:t>Creare query utilizzando JPQL </a:t>
            </a:r>
          </a:p>
          <a:p>
            <a:pPr algn="ctr"/>
            <a:r>
              <a:rPr lang="it-IT" sz="2800" dirty="0" smtClean="0"/>
              <a:t>( Java Persistence Query Language)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5941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1" y="874667"/>
            <a:ext cx="11410609" cy="39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0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82580" y="1403797"/>
            <a:ext cx="11075831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JPA permette di creare 2 tipi di query:</a:t>
            </a:r>
          </a:p>
          <a:p>
            <a:endParaRPr lang="it-IT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800" dirty="0" smtClean="0">
                <a:solidFill>
                  <a:srgbClr val="FF0000"/>
                </a:solidFill>
              </a:rPr>
              <a:t>Named</a:t>
            </a:r>
            <a:r>
              <a:rPr lang="it-IT" sz="2800" dirty="0" smtClean="0"/>
              <a:t> : utilizzate per query che si usano spesso.</a:t>
            </a:r>
          </a:p>
          <a:p>
            <a:r>
              <a:rPr lang="it-IT" sz="2800" b="1" u="sng" dirty="0" smtClean="0"/>
              <a:t>Le named vengono memorizzate in cache e riutilizzate quando serve.</a:t>
            </a:r>
          </a:p>
          <a:p>
            <a:endParaRPr lang="it-IT" sz="28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2800" dirty="0" smtClean="0">
                <a:solidFill>
                  <a:srgbClr val="FF0000"/>
                </a:solidFill>
              </a:rPr>
              <a:t>Dynamic</a:t>
            </a:r>
            <a:r>
              <a:rPr lang="it-IT" sz="2800" dirty="0" smtClean="0"/>
              <a:t>: utilizzate per query che non devono memorizzare (es: numero di visite giornaliero )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83520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30" y="606708"/>
            <a:ext cx="10058400" cy="57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2" y="687336"/>
            <a:ext cx="10058400" cy="566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0" y="584194"/>
            <a:ext cx="1005840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67" y="560820"/>
            <a:ext cx="10058400" cy="54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6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75" y="597831"/>
            <a:ext cx="10058400" cy="5381072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940158" y="5267459"/>
            <a:ext cx="9890974" cy="901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48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06" y="0"/>
            <a:ext cx="6178042" cy="6858000"/>
          </a:xfrm>
          <a:prstGeom prst="rect">
            <a:avLst/>
          </a:prstGeom>
        </p:spPr>
      </p:pic>
      <p:cxnSp>
        <p:nvCxnSpPr>
          <p:cNvPr id="4" name="Connettore 2 3"/>
          <p:cNvCxnSpPr/>
          <p:nvPr/>
        </p:nvCxnSpPr>
        <p:spPr>
          <a:xfrm flipV="1">
            <a:off x="1442434" y="837127"/>
            <a:ext cx="1700011" cy="128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/>
          <p:cNvCxnSpPr/>
          <p:nvPr/>
        </p:nvCxnSpPr>
        <p:spPr>
          <a:xfrm flipV="1">
            <a:off x="1331891" y="2511380"/>
            <a:ext cx="2454498" cy="34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1532586" y="515155"/>
            <a:ext cx="139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must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1532586" y="2176394"/>
            <a:ext cx="139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must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9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506829" y="1236375"/>
            <a:ext cx="9028090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Le impostazioni di default per JPA sono:</a:t>
            </a:r>
          </a:p>
          <a:p>
            <a:endParaRPr lang="it-IT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 smtClean="0"/>
              <a:t>Il nome dell’</a:t>
            </a:r>
            <a:r>
              <a:rPr lang="it-IT" sz="2400" dirty="0" err="1" smtClean="0"/>
              <a:t>Entity</a:t>
            </a:r>
            <a:r>
              <a:rPr lang="it-IT" sz="2400" dirty="0" smtClean="0"/>
              <a:t> coincide con il nome della tabella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 smtClean="0"/>
              <a:t>La tabella ha un campo per ogni variabile di istanza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2400" dirty="0"/>
          </a:p>
          <a:p>
            <a:r>
              <a:rPr lang="it-IT" sz="2400" dirty="0" smtClean="0"/>
              <a:t>Si può </a:t>
            </a:r>
            <a:r>
              <a:rPr lang="it-IT" sz="2400" dirty="0" err="1" smtClean="0"/>
              <a:t>castomizzare</a:t>
            </a:r>
            <a:r>
              <a:rPr lang="it-IT" sz="2400" dirty="0" smtClean="0"/>
              <a:t> il default, mappando la classe con le annotations :</a:t>
            </a:r>
          </a:p>
          <a:p>
            <a:endParaRPr lang="it-IT" sz="2400" dirty="0"/>
          </a:p>
          <a:p>
            <a:r>
              <a:rPr lang="it-IT" sz="2400" dirty="0" smtClean="0"/>
              <a:t>@</a:t>
            </a:r>
            <a:r>
              <a:rPr lang="it-IT" sz="2400" dirty="0" err="1" smtClean="0"/>
              <a:t>Table</a:t>
            </a:r>
            <a:r>
              <a:rPr lang="it-IT" sz="2400" dirty="0" smtClean="0"/>
              <a:t>, @</a:t>
            </a:r>
            <a:r>
              <a:rPr lang="it-IT" sz="2400" dirty="0" err="1" smtClean="0"/>
              <a:t>Column</a:t>
            </a:r>
            <a:r>
              <a:rPr lang="it-IT" sz="2400" dirty="0" smtClean="0"/>
              <a:t>.</a:t>
            </a:r>
          </a:p>
          <a:p>
            <a:endParaRPr lang="it-IT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 smtClean="0"/>
              <a:t>@</a:t>
            </a:r>
            <a:r>
              <a:rPr lang="it-IT" sz="2400" dirty="0" err="1" smtClean="0"/>
              <a:t>Table</a:t>
            </a:r>
            <a:r>
              <a:rPr lang="it-IT" sz="2400" dirty="0" smtClean="0"/>
              <a:t>( </a:t>
            </a:r>
            <a:r>
              <a:rPr lang="it-IT" sz="2400" dirty="0" err="1" smtClean="0"/>
              <a:t>name</a:t>
            </a:r>
            <a:r>
              <a:rPr lang="it-IT" sz="2400" dirty="0" smtClean="0"/>
              <a:t>=‘’ </a:t>
            </a:r>
            <a:r>
              <a:rPr lang="it-IT" sz="2400" dirty="0" err="1" smtClean="0"/>
              <a:t>nomeTabella</a:t>
            </a:r>
            <a:r>
              <a:rPr lang="it-IT" sz="2400" dirty="0" smtClean="0"/>
              <a:t>‘’)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 smtClean="0"/>
              <a:t>@</a:t>
            </a:r>
            <a:r>
              <a:rPr lang="it-IT" sz="2400" dirty="0" err="1" smtClean="0"/>
              <a:t>Column</a:t>
            </a:r>
            <a:r>
              <a:rPr lang="it-IT" sz="2400" dirty="0" smtClean="0"/>
              <a:t>( </a:t>
            </a:r>
            <a:r>
              <a:rPr lang="it-IT" sz="2400" dirty="0" err="1" smtClean="0"/>
              <a:t>name</a:t>
            </a:r>
            <a:r>
              <a:rPr lang="it-IT" sz="2400" dirty="0" smtClean="0"/>
              <a:t>=‘’ </a:t>
            </a:r>
            <a:r>
              <a:rPr lang="it-IT" sz="2400" dirty="0" err="1" smtClean="0"/>
              <a:t>nomeCampo</a:t>
            </a:r>
            <a:r>
              <a:rPr lang="it-IT" sz="2400" dirty="0" smtClean="0"/>
              <a:t>‘’)</a:t>
            </a:r>
          </a:p>
        </p:txBody>
      </p:sp>
    </p:spTree>
    <p:extLst>
      <p:ext uri="{BB962C8B-B14F-4D97-AF65-F5344CB8AC3E}">
        <p14:creationId xmlns:p14="http://schemas.microsoft.com/office/powerpoint/2010/main" val="28538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92" y="429709"/>
            <a:ext cx="7456560" cy="602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269</Words>
  <Application>Microsoft Office PowerPoint</Application>
  <PresentationFormat>Widescreen</PresentationFormat>
  <Paragraphs>38</Paragraphs>
  <Slides>34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Sincrono</dc:creator>
  <cp:lastModifiedBy>Sincrono</cp:lastModifiedBy>
  <cp:revision>33</cp:revision>
  <dcterms:created xsi:type="dcterms:W3CDTF">2018-06-06T14:03:16Z</dcterms:created>
  <dcterms:modified xsi:type="dcterms:W3CDTF">2018-06-07T14:50:28Z</dcterms:modified>
</cp:coreProperties>
</file>